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69" r:id="rId17"/>
    <p:sldId id="272" r:id="rId18"/>
    <p:sldId id="274" r:id="rId19"/>
    <p:sldId id="275" r:id="rId20"/>
    <p:sldId id="277" r:id="rId21"/>
    <p:sldId id="273" r:id="rId22"/>
    <p:sldId id="276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2T23:52:17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9872 5890 8191,'3'-6'0,"31"2"2233,11 3 1,9 1-2234,-3 3 0,5 1 0,2 2 0,-7-1 0,1 0 0,2 2 0,0-1 390,4 2 0,1 0 0,0 1 0,0 0-390,-2 1 0,-1 0 0,1 1 0,-2 0 0,-2-1 0,0-1 0,-1 1 0,-1 0 480,14 2 1,-1 0 0,-3 1-481,-6 0 0,-1 0 0,-3 0 0,-5 0 0,-2-1 0,0 1 2864,16 5 1,-3 1-2865,-7-2 0,-4 0 296,-7-4 0,-2-1-296,16 8 433,-22-7 0,-17-6 0,-10-4 0</inkml:trace>
  <inkml:trace contextRef="#ctx0" brushRef="#br0" timeOffset="1596">10281 4547 20754,'-4'-6'0,"-12"2"1812,-16 2-1812,-17 2 647,-4 0-647,5 0 331,7 0-331,9 1 1031,3 8-1031,-1 17 0,0 20 0,14-10 0,2 4 0,1 5 0,3 2 0,2 6 0,3 1 0,2 2 0,2 0 0,0-6 0,2 0 0,-1-6 0,2-2 0,8 20 0,12-20 0,16-16 0,0-17 0,4-3 0,17 1 0,-20-6 0,-3-1 0,-5-4 0,-13-2 0,-9 0 0,-4 0 0,-4 3 0,-1-3 0,0 1 0,0-2 0,0 1 0,0 0 0,0-2 0,0-5 0,0-4 0,0-3 0,0 1 0,0 5 0,0 6 0,1 5 0,2 1 0,4 4 0,5 9 0,11 15 0,10 17 0,-12-15 0,1 1 0,1 1 0,0-1 0,17 24 0,-8-12 0,-11-15 0,-8-12 0,-6-8 0,-4-4 0</inkml:trace>
  <inkml:trace contextRef="#ctx0" brushRef="#br0" timeOffset="2800">10623 5114 24575,'-14'0'0,"2"0"0,0 0 0,3 7 0,4 12 0,2 13 0,3 13 0,0 1 0,1-3 0,6-6 0,3-12 0,3-8 0,1-10 0,-1-5 0,2-8 0,1-6 0,1-4 0,-1-1 0,-5 5 0,-4 3 0,-4 0 0,-2-3 0,-1-5 0,0-3 0,1 2 0,1 3 0,1 5 0,0 6 0,0 3 0,2 6 0,4 10 0,5 14 0,6 10 0,1 1 0,-4-8 0,-7-14 0,-5-9 0,-4-6 0</inkml:trace>
  <inkml:trace contextRef="#ctx0" brushRef="#br0" timeOffset="4481">10961 5089 24575,'0'20'0,"0"7"0,0 10 0,0 1 0,0 1 0,0-5 0,0-5 0,0-5 0,0-6 0,0-5 0,0-7 0,0-28 0,0-6 0,0-19 0,3 10 0,3 7 0,6 9 0,5 6 0,6 5 0,3 3 0,3 4 0,1 1 0,-3 4 0,-4 3 0,-5 4 0,-5 4 0,-3 3 0,-5 4 0,-3 1 0,-2 0 0,0-1 0,0-3 0,0-3 0,0-9 0,0-13 0,0-16 0,0-13 0,4-7 0,6 1 0,8 6 0,7 7 0,5 9 0,0 7 0,-2 7 0,-3 5 0,-5 2 0,-2 1 0,-3 9 0,0 12 0,-4 15 0,-4 16 0,-4 6 0,-3-2 0,0-10 0,0-16 0,0-12 0,0-10 0,0-6 0</inkml:trace>
  <inkml:trace contextRef="#ctx0" brushRef="#br0" timeOffset="5963">11657 5209 24575,'47'0'0,"2"0"0,9 0 0,-11 0 0,-11 0 0,-18-1 0,-12-3 0,-5-5 0,-1-7 0,0-8 0,0-5 0,-1-3 0,-2 1 0,-4 3 0,-6 8 0,-9 4 0,-11 4 0,-6 4 0,-6 2 0,4 5 0,7 1 0,8 0 0,7 0 0,2 6 0,2 6 0,0 14 0,-2 13 0,1 9 0,1 4 0,4-4 0,7-7 0,2-10 0,2-8 0,4-4 0,7-2 0,10-2 0,9 1 0,4-2 0,1-2 0,-3-3 0,-3-4 0,-5-4 0,-3-1 0,-4 0 0,-2 0 0,4 0-1696,-8 0 0,1 0 0,-9 0 0</inkml:trace>
  <inkml:trace contextRef="#ctx0" brushRef="#br0" timeOffset="13962">3155 10745 24575,'49'0'0,"-15"0"0,4 0 0,20 0 0,7 0-843,-12 0 1,2 0 0,3 0 842,-10 0 0,2 0 0,1 0 0,0 0 0,5 0 0,2 0 0,0 0 0,0 0-416,1 0 1,0 0-1,1 0 1,0 0 415,3 0 0,-1 0 0,2 0 0,-1 0 0,-9 0 0,-1 0 0,1 0 0,0 0 0,0 0-228,1 0 0,1 0 0,-1 0 1,0 0-1,1 0 228,0 0 0,1 0 0,-1 0 0,0 0 0,0 0 0,-2 0 0,0 0 0,0 0 0,0 0 0,-2 0-326,10 0 0,0 0 1,-2 0-1,1 0 326,-3 0 0,-1 0 0,0 0 0,-1 0 0,-2 0 0,0 0 0,-1 0 0,-1 0 84,15 0 0,-2 0 0,-1 0-84,-4 0 0,-2 0 0,-1 0 0,-6 0 0,-2-1 0,-1 0 776,16 0 1,-1-1-777,-5 1 0,0 0 0,-4 0 0,0 0 1083,-2 1 1,1 0-1084,-2 0 0,0 0 838,-3 0 0,0 0-838,-3 0 0,-1 0 477,-4 0 1,-2 0-478,28 0 28,-13 0-28,-12 0 0,-4 0 0,0 0 0,3 0 0,0 0 0,-3 0 0,-4 0 0,-6 0 0,-2 0 0,-5 0 0,-3 0 0,-6 0 0,-7 1 0,-1-1 0,-6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00:20:27.48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48 8224 24575,'40'0'0,"13"0"0,-12 0 0,3 0 0,2 0 0,1 0 0,1 0 0,1 0 0,0 0 0,0 0 0,-2 0 0,1 0 0,4 0 0,1 0 0,2 0 0,0 0 0,2 0 0,-1 0 0,-1 0 0,0 0 0,-3 0 0,-2 0 0,-4 1 0,-1 0 0,-3-1 0,-1 2 0,-3 0 0,-1 0 0,-1 0 0,0 0 0,0 0 0,0 0 0,0 0 0,-1 0 0,1 0 0,0 0 0,-1 1 0,-1 0 0,31 1 0,-7 1 0,-7-1 0,-5-2 0,1 0 0,5 0 0,-6 0 0,2 0 0,-9 0 0,0 0 0,14 0 0,0 0 0,-15-1 0,-3 0 0,-1-1 0,-1 0 0,31 0 0,-1 0 0,-29 0 0,1 0 0,3 0 0,2 0 0,3 0 0,1 0 0,3 0 0,1 0 0,1 0 0,-1 0 0,0 0 0,0 0 0,0 0 0,-1 0 0,2 0 0,-1 0 0,2 0 0,0 0 0,2 0 0,-1 0 0,0-1 0,0 0 0,-2 0 0,-1 0 0,-1-1 0,0 0 0,2-1 0,1-1 0,1 0 0,1 0 0,2 0 0,1-1 0,4 0 0,-1 0 0,-1 0 0,-1 0 0,-1 0 0,1 1 0,1-2 0,0 0 0,-1-1 0,1 0 0,3 0 0,0-1 0,1 1 0,0-1 0,-1 1 0,-1 0 0,0 0 0,-1 0 0,-3 0 0,-1-1 0,-4 0 0,0 1 0,-6 1 0,-2 0 0,-2 0 0,0 0 0,-3 2 0,0 1 0,2 1 0,0 0 0,1 0 0,0 1 0,-1-1 0,0 1 0,-1-1 0,-1 0 0,-3 0 0,0 0 0,-1 0 0,1 0 0,25 0 0,3 0 0,-14 1 0,0 0 0,-1 0 0,3 1 0,-3-1 0,6 1 0,-2 0 0,2 0 0,-1 0 0,0 0 0,-1 0 0,-1 0 0,0 0 0,2 0 0,-1 0 0,1 0 0,-1 0 0,1 0 0,0 0 0,-3 0 0,0 0 0,-4 0 0,-1 0 0,-1 0 0,0 0 0,-1 0 0,0 0 0,4 1 0,2 0 0,3 0 0,1 0 0,2 1 0,0 1 0,0-1 0,0 0 0,-4-1 0,-2 0 0,-3 0 0,-1 0 0,1-1 0,0 0 0,0 0 0,0 0 0,4-1 0,0 0 0,1-1 0,-1-1 0,-4 1 0,0-1 0,-3 1 0,0 0 0,-1 0 0,-1 2 0,1-1 0,1 2 0,4-1 0,0 2 0,-1-1 0,1 2 0,-2 0 0,0 0 0,-2 2 0,-1-1 0,-4 0 0,-1 1 0,30 3 0,-11-2 0,-6 0 0,6-2 0,10 1 0,-26-2 0,3 2 0,2 0 0,3 1 0,-2 0 0,5 2 0,-1 0 0,16 2 0,-1 0 0,-25-3 0,-3-1 0,-2-1 0,0-1 0,31 3 0,-6-3 0,2-1 0,5-1 0,-30-2 0,0 0 0,1 0 0,-1 0 0,-3 0 0,1 0 0,2 0 0,0 0 0,7 0 0,3 0 0,6 0 0,3 0 0,6 0 0,1 0 0,-2 0 0,-2 0 0,-9 0 0,-2 0 0,-7 0 0,-2 0 0,27 0 0,-4 0 0,4 0 0,0 0 0,-1 0 0,-30-1 0,1 0 0,1-1 0,1-1 0,3 0 0,0-1 0,0 0 0,-2 0 0,24-5 0,-17 2 0,-20 2 0,-9 0 0,-4 0 0,1 0 0,-1 1 0,-1 0 0,-4 0 0,-4 0 0,-2 0 0,-1-4 0,2-14 0,10-19 0,-1 11 0,3-3 0,3-2 0,2-1 0,-1 4 0,1 1 0,10-14 0,-13 20 0,-9 12 0,-4 1 0,-1-11 0,3-15 0,1-19 0,-3 19 0,1-1 0,-1-3 0,0-1 0,-2-4 0,1 1 0,-1 1 0,0 1 0,-1 4 0,0 2 0,0-24 0,0 19 0,-1 17 0,-6 10 0,-12 2 0,-15-4 0,-13-4 0,-9-3 0,25 12 0,-1 1 0,-1 1 0,-2 1 0,-7 0 0,-3 1 0,-3 1 0,-2 1 0,-1 1 0,-2 2 0,-4-1 0,0 3 0,1 0 0,-1 2 0,-6 0 0,-1 0 0,20 0 0,-1-1 0,-1 2 0,2 0 0,-1 0 0,0 2 0,-21 2 0,0 2 0,4 2 0,1 2 0,3 1 0,0 1 0,-1-1 0,1-1 0,0-2 0,0-1 0,-2-2 0,0-1 0,2-1 0,0-1 0,4-2 0,0 1 0,2-2 0,1 1 0,3-1 0,1 0 0,1 0 0,0 0 0,2 0 0,-1 0 0,0 0 0,0 0 0,-2 0 0,-1 0 0,0 0 0,-1 0 0,1 0 0,1 0 0,2 0 0,1 0 0,1 2 0,1 0 0,-1 2 0,-1 0 0,-2 0 0,0 1 0,-3 1 0,-1-1 0,0-2 0,-3 0 0,0-1 0,-6 0 0,3 0 0,9 0 0,1-1 0,-2 1-336,-16-1 0,-4 0 1,3-1 335,14 1 0,3 0 0,0 0 0,1-1 0,1 0 0,1 0-70,-20 0 0,1 0 70,2 0 0,1 0 0,1 0 0,1 0 0,0 0 0,1 0 0,6 0 0,1 0 0,4 0 0,2 0 0,2 0 0,0 0 0,-1 1 0,-2 0 500,-4 2 0,-3-1-500,-2 1 0,-2 0 0,-1 0 0,-1 1 0,0-2 0,0 0 0,-2-1 0,-1 1 0,-3-2 0,-1 1 0,22-1 0,-1 0 0,1 0 0,-22 0 0,1 0 0,5 1 0,1 0 73,5 0 1,1 0-74,4 0 0,0 1 0,3-1 0,-1-1 0,0 1 0,-1-2 0,-1 1 0,0 0 0,-2 0 0,0 0 0,0 1 0,0-2 0,2 1 0,-1-2 0,3 1 0,-1 0 0,4 0 0,-1 0 0,4-1 0,0 2 0,1-1 0,2 2 0,-3-1 0,1 0 0,-3-1 0,0 2 0,-4 0 0,0 1 0,-2 1 0,0 0 0,2 1 0,1 0 0,3 0 0,0 0 0,2-1 0,1-1 0,-5-1 0,-1 0 0,-3 1 0,-2 1 0,-5-2 0,-1 1 0,-2-1 0,1 0 0,4 1 0,0-1 0,-2-1 0,-1 0 0,-4-1 0,-2-1-400,12 1 0,-1 0 0,-2 0 400,-9 0 0,-2 0 0,-1 0 0,13 1 0,0-1 0,-1 0 0,0 1 0,-1 0 0,1 0 0,-1 0 0,1 0 0,1 1 0,1-1 0,0 1 0,1 1 0,-13 0 0,1 1 0,1 1 0,5 1 0,1 1 0,2 2-91,4-1 0,1 2 1,1 0 90,-15 5 0,3 1 0,7-1 0,3 1 0,6-2 0,3-1 0,6-2 0,2-1 0,-22 2 1183,5-5-1183,-1-3 289,-13-2-289,28-1 0,-2 0 0,-4 0 0,-1 1 0,-3 0 0,0 0 0,1 1 0,1 1 0,1 0 0,1 0 0,2 1 0,1 1 0,1-1 0,1 1 0,0-1 0,1 1 0,0 1 0,1-1 0,-29 6 0,6-2 0,7-1 0,4-3 0,7-2 0,5-2 0,5-1 0,1 0 0,-6 0 0,-4 0 0,-5 0 0,-2 0 0,5 0 0,5 0 0,4 0 0,4 0 0,3 0 0,5 0 0,5 0 0,7 1 0,4 5 0,0 10 0,-2 13 0,-1 10 0,-1 6 0,2-2 0,3-2 0,1-1 0,2 3 0,0 2 0,0-2 0,0-5 0,0-7 0,0-4 0,0-3 0,2-2 0,3 1 0,2-2 0,2 1 0,0 0 0,1 2 0,2 2 0,0-2 0,0-2-1696,-3-9 0,-4-6 0,-2-4 0</inkml:trace>
  <inkml:trace contextRef="#ctx0" brushRef="#br0" timeOffset="5078">12131 7578 24575,'-13'-11'0,"-11"-6"0,-17-5 0,-13-3 0,22 14 0,-2 0 0,1 1 0,0 0 0,0 2 0,1 1 0,-26-4 0,13 4 0,7 5 0,7 2 0,3 0 0,-5 0 0,7 4 0,-7 6 0,7 10 0,-1 9 0,0 8 0,-1 4 0,2 3 0,2 1 0,4 2 0,4 0 0,6 2 0,3-2 0,4 0 0,3-4 0,2 1 0,8-2 0,8-4 0,9-5 0,7-8 0,5-5 0,9-5 0,11-6 0,-26-5 0,2-2 0,4-1 0,0-1 0,-2 0 0,0 0 0,29-7 0,-18-7 0,-17-9 0,-10-11 0,-11-10 0,-4-12 0,-4 21 0,-2-1 0,1-2 0,-2-1 0,1 0 0,0 1 0,0 4 0,0 0 0,0-18 0,0 13 0,-1 9 0,-6 4 0,-4 2 0,-3 0 0,2 3 0,4 7 0,4 6 0,3 6 0</inkml:trace>
  <inkml:trace contextRef="#ctx0" brushRef="#br0" timeOffset="7545">777 17137 24575,'-25'-10'0,"-11"-17"0,-8-13 0,19 16 0,0-2 0,-22-18 0,6 8 0,-1 9 0,-1 10 0,-6 5 0,-7 3 0,-8 2 0,-1 3 0,6 2 0,13 2 0,17 0 0,12 21 0,5 16 0,5-3 0,-1 3 0,0 7 0,0 2 0,1 3 0,2 2 0,1-5 0,1 3 0,1-3 0,2 5 0,0-1 0,0 12 0,0-2 0,0-22 0,0-3 0,0 0 0,0-2 0,0 32 0,3-6 0,5 0 0,8 0 0,-3-27 0,2-1 0,2 3 0,2-1 0,2-1 0,1 0 0,-1-2 0,2-2 0,18 17 0,0-13 0,-4-10 0,-1-9 0,1-6 0,-2-4 0,2-3 0,-1-2 0,-2-6 0,-3-10 0,-4-12 0,-2-10 0,-3-11 0,-3-7 0,-9 24 0,-2 0 0,1-3 0,-1-1 0,0 1 0,0-1 0,-1 2 0,-1-1 0,-1 3 0,-2 1 0,2-28 0,-3 5 0,-2 8 0,0 7 0,0 5 0,-2 3 0,-4-2 0,-5-8 0,-2-4 0,0-1 0,4 9 0,2 12 0,4 14 0,2 7 0,0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01F6E-6F11-E145-9382-E101D4B47E0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C992A-DCA9-4C40-B382-AD11A86FF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6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entitytype</a:t>
            </a:r>
            <a:r>
              <a:rPr lang="en-US" dirty="0"/>
              <a:t> </a:t>
            </a:r>
            <a:r>
              <a:rPr lang="en-US" dirty="0" err="1"/>
              <a:t>enum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C992A-DCA9-4C40-B382-AD11A86FFE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C992A-DCA9-4C40-B382-AD11A86FFE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10DF-B555-4D30-B35E-2297D59E32D0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1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D79F-E600-4AC1-A639-0B9FB8286C38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4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5D60-A842-4D08-9D7D-A7A57AB501A2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4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F1F9-9322-493A-A9EE-BB75692CE5F5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2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DE51-4D5E-4D23-8181-86A5B05D5351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6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FCA-87F3-427A-B1A2-15346103C68A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F709-7E2D-49E6-A629-D8E3363D194F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8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21-9375-4BAA-A7C2-7975528669FA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5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5425-F285-48AE-A409-A618E3EEA628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2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A94D-7D6A-4378-93F6-A3A33186E34B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7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C0F9-687B-4417-9D77-CE2D7AD8C321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</a:extLst>
            </p:cNvPr>
            <p:cNvSpPr/>
            <p:nvPr/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</a:extLst>
            </p:cNvPr>
            <p:cNvSpPr/>
            <p:nvPr/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</a:extLst>
            </p:cNvPr>
            <p:cNvSpPr/>
            <p:nvPr/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</a:extLst>
            </p:cNvPr>
            <p:cNvSpPr/>
            <p:nvPr/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</a:extLst>
            </p:cNvPr>
            <p:cNvSpPr/>
            <p:nvPr/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</a:extLst>
            </p:cNvPr>
            <p:cNvSpPr/>
            <p:nvPr/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DFD30-2122-4F4A-97B4-D0A849E36C5F}" type="datetime1">
              <a:rPr lang="en-US" smtClean="0"/>
              <a:t>5/22/23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2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 descr="3D Graphs">
            <a:extLst>
              <a:ext uri="{FF2B5EF4-FFF2-40B4-BE49-F238E27FC236}">
                <a16:creationId xmlns:a16="http://schemas.microsoft.com/office/drawing/2014/main" id="{3F48A67B-A13E-A2F1-1F39-55DBD9BE2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02446-FDEC-4634-8936-6FBB0F9FD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3CD01-C371-6B49-A62F-65F97EDB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1"/>
            <a:ext cx="9144000" cy="16002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Tower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D1E7-8670-7B44-98D9-6CDE2C8CF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57400"/>
            <a:ext cx="9144000" cy="697889"/>
          </a:xfrm>
        </p:spPr>
        <p:txBody>
          <a:bodyPr>
            <a:normAutofit/>
          </a:bodyPr>
          <a:lstStyle/>
          <a:p>
            <a:endParaRPr lang="en-US" sz="220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F6F869-F143-4607-BEE5-AA6FEB71E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26616" y="4474531"/>
            <a:ext cx="1696948" cy="1683378"/>
            <a:chOff x="559425" y="995030"/>
            <a:chExt cx="1696948" cy="1683378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C75470B2-BBA7-4280-A6F6-FAE9E9F1C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59425" y="99503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9A54C6CC-DDAA-4A39-ADF6-3C8475C59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854748" y="1125026"/>
              <a:ext cx="349606" cy="34960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714358CC-CF77-4F38-89E2-D6A3ABD0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055209" y="2093172"/>
              <a:ext cx="201164" cy="20116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0CB44DA0-4772-4F1E-982F-12BAC7C5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009118" y="2514941"/>
              <a:ext cx="163467" cy="16346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16A9-08DF-CC43-96A2-3DC9F0E4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55567B-1741-154D-B21F-43DB2D9CC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16"/>
          <a:stretch/>
        </p:blipFill>
        <p:spPr>
          <a:xfrm>
            <a:off x="678764" y="455335"/>
            <a:ext cx="10675036" cy="60375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0088EA-A7E8-964A-8D14-078A528488A1}"/>
              </a:ext>
            </a:extLst>
          </p:cNvPr>
          <p:cNvCxnSpPr>
            <a:cxnSpLocks/>
          </p:cNvCxnSpPr>
          <p:nvPr/>
        </p:nvCxnSpPr>
        <p:spPr>
          <a:xfrm>
            <a:off x="2520778" y="3731741"/>
            <a:ext cx="840260" cy="57068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30FEE7-AE83-974A-9E05-2D8F13431018}"/>
              </a:ext>
            </a:extLst>
          </p:cNvPr>
          <p:cNvCxnSpPr>
            <a:cxnSpLocks/>
          </p:cNvCxnSpPr>
          <p:nvPr/>
        </p:nvCxnSpPr>
        <p:spPr>
          <a:xfrm>
            <a:off x="6462584" y="1988184"/>
            <a:ext cx="786713" cy="72303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B2CC8D-EAF3-2A4A-A664-EBCA2728FE94}"/>
              </a:ext>
            </a:extLst>
          </p:cNvPr>
          <p:cNvCxnSpPr>
            <a:cxnSpLocks/>
          </p:cNvCxnSpPr>
          <p:nvPr/>
        </p:nvCxnSpPr>
        <p:spPr>
          <a:xfrm flipH="1">
            <a:off x="7393459" y="1782423"/>
            <a:ext cx="601362" cy="77856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BC17A7-969D-C74A-A3C8-73F576B1836D}"/>
              </a:ext>
            </a:extLst>
          </p:cNvPr>
          <p:cNvCxnSpPr>
            <a:cxnSpLocks/>
          </p:cNvCxnSpPr>
          <p:nvPr/>
        </p:nvCxnSpPr>
        <p:spPr>
          <a:xfrm flipH="1">
            <a:off x="3546391" y="3675916"/>
            <a:ext cx="766118" cy="62651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68116A-224D-B645-9D4C-5DF6AF343195}"/>
              </a:ext>
            </a:extLst>
          </p:cNvPr>
          <p:cNvCxnSpPr>
            <a:cxnSpLocks/>
          </p:cNvCxnSpPr>
          <p:nvPr/>
        </p:nvCxnSpPr>
        <p:spPr>
          <a:xfrm flipH="1">
            <a:off x="9511613" y="2061007"/>
            <a:ext cx="707425" cy="75421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76315B1-0266-E248-B215-C4F1A0CC7E08}"/>
              </a:ext>
            </a:extLst>
          </p:cNvPr>
          <p:cNvSpPr txBox="1"/>
          <p:nvPr/>
        </p:nvSpPr>
        <p:spPr>
          <a:xfrm>
            <a:off x="8358745" y="1610829"/>
            <a:ext cx="315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Tower selection box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E39E4-3790-7642-9C5F-5AC1E5313011}"/>
              </a:ext>
            </a:extLst>
          </p:cNvPr>
          <p:cNvSpPr txBox="1"/>
          <p:nvPr/>
        </p:nvSpPr>
        <p:spPr>
          <a:xfrm>
            <a:off x="1614764" y="3316242"/>
            <a:ext cx="144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Tower base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FACB34-33A2-D24B-94AB-504C66B90CB7}"/>
              </a:ext>
            </a:extLst>
          </p:cNvPr>
          <p:cNvSpPr txBox="1"/>
          <p:nvPr/>
        </p:nvSpPr>
        <p:spPr>
          <a:xfrm>
            <a:off x="4057866" y="3243272"/>
            <a:ext cx="87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Cell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59FA5-8A07-0B4E-978F-3C685B18057E}"/>
              </a:ext>
            </a:extLst>
          </p:cNvPr>
          <p:cNvSpPr txBox="1"/>
          <p:nvPr/>
        </p:nvSpPr>
        <p:spPr>
          <a:xfrm>
            <a:off x="7634544" y="1379996"/>
            <a:ext cx="87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Cell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CE0E8C-C744-664F-9AA7-F00B4B711DBB}"/>
              </a:ext>
            </a:extLst>
          </p:cNvPr>
          <p:cNvSpPr txBox="1"/>
          <p:nvPr/>
        </p:nvSpPr>
        <p:spPr>
          <a:xfrm>
            <a:off x="5880312" y="1534914"/>
            <a:ext cx="124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Tower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9937C-63A3-C848-AEFA-787525BF00EE}"/>
              </a:ext>
            </a:extLst>
          </p:cNvPr>
          <p:cNvSpPr txBox="1"/>
          <p:nvPr/>
        </p:nvSpPr>
        <p:spPr>
          <a:xfrm>
            <a:off x="3880021" y="4302430"/>
            <a:ext cx="4478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Clicks on a cell =&gt; </a:t>
            </a:r>
            <a:r>
              <a:rPr lang="en-US" sz="2000" dirty="0" err="1"/>
              <a:t>onCellClicked</a:t>
            </a:r>
            <a:r>
              <a:rPr lang="en-US" sz="2000" dirty="0"/>
              <a:t>()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659661-28F0-AF46-9032-99123B173A22}"/>
              </a:ext>
            </a:extLst>
          </p:cNvPr>
          <p:cNvSpPr txBox="1"/>
          <p:nvPr/>
        </p:nvSpPr>
        <p:spPr>
          <a:xfrm>
            <a:off x="6875077" y="3531546"/>
            <a:ext cx="5123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Clicks on a tower =&gt; </a:t>
            </a:r>
            <a:r>
              <a:rPr lang="en-US" sz="2000" dirty="0" err="1"/>
              <a:t>onTowerSelected</a:t>
            </a:r>
            <a:r>
              <a:rPr lang="en-US" sz="2000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3FF240-07E8-6D4F-9674-9CA1CFAC1DAB}"/>
              </a:ext>
            </a:extLst>
          </p:cNvPr>
          <p:cNvSpPr txBox="1"/>
          <p:nvPr/>
        </p:nvSpPr>
        <p:spPr>
          <a:xfrm>
            <a:off x="4695568" y="2505201"/>
            <a:ext cx="2474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Tower appears!</a:t>
            </a:r>
          </a:p>
        </p:txBody>
      </p:sp>
    </p:spTree>
    <p:extLst>
      <p:ext uri="{BB962C8B-B14F-4D97-AF65-F5344CB8AC3E}">
        <p14:creationId xmlns:p14="http://schemas.microsoft.com/office/powerpoint/2010/main" val="397626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2D38-B472-2949-9511-CC12A561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Towers…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2BC94-E1AE-3641-934E-BB1FB0F50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tower fires projectiles periodically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One projectile is directed at one enemy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tower turns to face the direction of the enemy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Sound effects, visual effects,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FBEA9-7F72-684A-B3B2-7D628A48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61" y="4581353"/>
            <a:ext cx="17653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E1D09-0F96-C944-880D-0120469E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67395" y="4917388"/>
            <a:ext cx="785340" cy="928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FF5EB-90DD-7446-BD74-7F3EC1FF2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63282" y="4496572"/>
            <a:ext cx="1333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1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8498-127E-F04C-B478-00BE394B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 enemy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7FEB-671F-0C43-B3E7-BF0FCB4F1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TowerDefenseFactory.java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AF985-3374-0E44-B9B5-D72459FD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82" y="2504817"/>
            <a:ext cx="11635035" cy="35485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D5978A9-B7FD-464C-8265-29AEBFC52550}"/>
              </a:ext>
            </a:extLst>
          </p:cNvPr>
          <p:cNvGrpSpPr/>
          <p:nvPr/>
        </p:nvGrpSpPr>
        <p:grpSpPr>
          <a:xfrm>
            <a:off x="8186351" y="865677"/>
            <a:ext cx="3818238" cy="3569411"/>
            <a:chOff x="8186351" y="865677"/>
            <a:chExt cx="3818238" cy="3569411"/>
          </a:xfrm>
        </p:grpSpPr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294F4FFC-E3F9-CC49-827C-AF378E107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67665" y="2389445"/>
              <a:ext cx="2855611" cy="1235676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CA1BB-A26F-3F42-88A6-98FC8D8BBC35}"/>
                </a:ext>
              </a:extLst>
            </p:cNvPr>
            <p:cNvSpPr txBox="1"/>
            <p:nvPr/>
          </p:nvSpPr>
          <p:spPr>
            <a:xfrm>
              <a:off x="8186351" y="865677"/>
              <a:ext cx="381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Make sure images of enemies are placed under the correct folder!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1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5BBA-0BCA-7642-ABF4-A02BD171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SPAWN a dummy enemy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D36A-A3BE-6348-8E1D-76DA8D4A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TowerDefenseApp.java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Spawning game entities should be done inside function </a:t>
            </a:r>
            <a:r>
              <a:rPr lang="en-US" dirty="0" err="1">
                <a:solidFill>
                  <a:srgbClr val="FF0000"/>
                </a:solidFill>
              </a:rPr>
              <a:t>initGame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3E41D-E655-1341-A283-855FC4D8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69" y="4167144"/>
            <a:ext cx="10828862" cy="10597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4D12F0-565F-344E-B015-37D5B4206192}"/>
              </a:ext>
            </a:extLst>
          </p:cNvPr>
          <p:cNvGrpSpPr/>
          <p:nvPr/>
        </p:nvGrpSpPr>
        <p:grpSpPr>
          <a:xfrm>
            <a:off x="7588656" y="5226908"/>
            <a:ext cx="4230259" cy="1408157"/>
            <a:chOff x="7588656" y="5226908"/>
            <a:chExt cx="4230259" cy="14081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EDBB71D-61FD-D54B-B802-A6A2791A5E24}"/>
                </a:ext>
              </a:extLst>
            </p:cNvPr>
            <p:cNvGrpSpPr/>
            <p:nvPr/>
          </p:nvGrpSpPr>
          <p:grpSpPr>
            <a:xfrm>
              <a:off x="8000677" y="5226908"/>
              <a:ext cx="3818238" cy="1408157"/>
              <a:chOff x="8000677" y="5226908"/>
              <a:chExt cx="3818238" cy="1408157"/>
            </a:xfrm>
          </p:grpSpPr>
          <p:cxnSp>
            <p:nvCxnSpPr>
              <p:cNvPr id="6" name="Elbow Connector 5">
                <a:extLst>
                  <a:ext uri="{FF2B5EF4-FFF2-40B4-BE49-F238E27FC236}">
                    <a16:creationId xmlns:a16="http://schemas.microsoft.com/office/drawing/2014/main" id="{210162C3-3DE3-E346-8D52-250DC50F7C7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806164" y="5329966"/>
                <a:ext cx="768180" cy="56206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692790-032F-204A-B04D-8DFD671237FA}"/>
                  </a:ext>
                </a:extLst>
              </p:cNvPr>
              <p:cNvSpPr txBox="1"/>
              <p:nvPr/>
            </p:nvSpPr>
            <p:spPr>
              <a:xfrm>
                <a:off x="8000677" y="5988734"/>
                <a:ext cx="38182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Customize the initial location of the enemy</a:t>
                </a:r>
              </a:p>
            </p:txBody>
          </p:sp>
        </p:grpSp>
        <p:pic>
          <p:nvPicPr>
            <p:cNvPr id="9" name="Graphic 8" descr="Lights On with solid fill">
              <a:extLst>
                <a:ext uri="{FF2B5EF4-FFF2-40B4-BE49-F238E27FC236}">
                  <a16:creationId xmlns:a16="http://schemas.microsoft.com/office/drawing/2014/main" id="{337B576E-A123-6F47-8DF3-A5787F113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88656" y="5899878"/>
              <a:ext cx="412021" cy="41202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45683DC-4DFC-6149-AC32-D3680155934E}"/>
                  </a:ext>
                </a:extLst>
              </p14:cNvPr>
              <p14:cNvContentPartPr/>
              <p14:nvPr/>
            </p14:nvContentPartPr>
            <p14:xfrm>
              <a:off x="1135800" y="1632600"/>
              <a:ext cx="3158640" cy="2235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45683DC-4DFC-6149-AC32-D368015593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6440" y="1623240"/>
                <a:ext cx="3177360" cy="22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27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5E8E-E3A6-9A45-A56E-E7B92D63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make towers TURN to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C216D-706B-7840-9D3E-B78EC48F7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Tower</a:t>
            </a:r>
            <a:r>
              <a:rPr lang="en-US" dirty="0"/>
              <a:t> entity is responsible for this action</a:t>
            </a:r>
          </a:p>
          <a:p>
            <a:pPr>
              <a:lnSpc>
                <a:spcPct val="150000"/>
              </a:lnSpc>
            </a:pPr>
            <a:r>
              <a:rPr lang="en-US" dirty="0"/>
              <a:t>Logics should be implemented in </a:t>
            </a:r>
            <a:r>
              <a:rPr lang="en-US" dirty="0" err="1">
                <a:solidFill>
                  <a:srgbClr val="FF0000"/>
                </a:solidFill>
              </a:rPr>
              <a:t>TowerComponent.java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Q: during a gameplay, will towers make 1 turn or many turns?</a:t>
            </a:r>
          </a:p>
          <a:p>
            <a:pPr>
              <a:lnSpc>
                <a:spcPct val="150000"/>
              </a:lnSpc>
            </a:pPr>
            <a:r>
              <a:rPr lang="en-US" dirty="0"/>
              <a:t>A: Possibly many turns! Because enemies will be moving</a:t>
            </a:r>
          </a:p>
          <a:p>
            <a:pPr>
              <a:lnSpc>
                <a:spcPct val="150000"/>
              </a:lnSpc>
            </a:pPr>
            <a:r>
              <a:rPr lang="en-US" dirty="0"/>
              <a:t>Solution: write the logic in function </a:t>
            </a:r>
            <a:r>
              <a:rPr lang="en-US" dirty="0" err="1">
                <a:solidFill>
                  <a:srgbClr val="FF0000"/>
                </a:solidFill>
              </a:rPr>
              <a:t>onUpdate</a:t>
            </a:r>
            <a:r>
              <a:rPr lang="en-US" dirty="0">
                <a:solidFill>
                  <a:srgbClr val="FF0000"/>
                </a:solidFill>
              </a:rPr>
              <a:t>(double </a:t>
            </a:r>
            <a:r>
              <a:rPr lang="en-US" dirty="0" err="1">
                <a:solidFill>
                  <a:srgbClr val="FF0000"/>
                </a:solidFill>
              </a:rPr>
              <a:t>tpf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A091-5563-394A-8A34-B4653D83A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3" y="199123"/>
            <a:ext cx="11380573" cy="243904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20000"/>
              </a:lnSpc>
            </a:pP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my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gameworld</a:t>
            </a:r>
            <a:r>
              <a:rPr lang="en-US" dirty="0"/>
              <a:t>, I want to </a:t>
            </a:r>
            <a:r>
              <a:rPr lang="en-US" dirty="0">
                <a:solidFill>
                  <a:srgbClr val="FF0000"/>
                </a:solidFill>
              </a:rPr>
              <a:t>find a game entity </a:t>
            </a:r>
            <a:r>
              <a:rPr lang="en-US" dirty="0"/>
              <a:t>that is of type</a:t>
            </a:r>
            <a:r>
              <a:rPr lang="en-US" dirty="0">
                <a:solidFill>
                  <a:srgbClr val="FF0000"/>
                </a:solidFill>
              </a:rPr>
              <a:t> enemy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the closest </a:t>
            </a:r>
            <a:r>
              <a:rPr lang="en-US" dirty="0"/>
              <a:t>to a </a:t>
            </a:r>
            <a:r>
              <a:rPr lang="en-US" dirty="0">
                <a:solidFill>
                  <a:srgbClr val="FF0000"/>
                </a:solidFill>
              </a:rPr>
              <a:t>tower</a:t>
            </a:r>
            <a:r>
              <a:rPr lang="en-US" dirty="0"/>
              <a:t>, if such enemy </a:t>
            </a:r>
            <a:r>
              <a:rPr lang="en-US" dirty="0">
                <a:solidFill>
                  <a:srgbClr val="FF0000"/>
                </a:solidFill>
              </a:rPr>
              <a:t>exists</a:t>
            </a:r>
            <a:r>
              <a:rPr lang="en-US" dirty="0"/>
              <a:t>, then </a:t>
            </a:r>
            <a:r>
              <a:rPr lang="en-US" dirty="0">
                <a:solidFill>
                  <a:srgbClr val="FF0000"/>
                </a:solidFill>
              </a:rPr>
              <a:t>rotate</a:t>
            </a: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tower</a:t>
            </a:r>
            <a:r>
              <a:rPr lang="en-US" dirty="0"/>
              <a:t> to the direction of the enemy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69FE1-5238-0144-9F6A-8AD75AAF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168"/>
            <a:ext cx="11947279" cy="40207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86CA359-186F-3442-A6A2-1A96F2497F63}"/>
                  </a:ext>
                </a:extLst>
              </p14:cNvPr>
              <p14:cNvContentPartPr/>
              <p14:nvPr/>
            </p14:nvContentPartPr>
            <p14:xfrm>
              <a:off x="0" y="2484360"/>
              <a:ext cx="4432320" cy="4101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86CA359-186F-3442-A6A2-1A96F2497F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2475000"/>
                <a:ext cx="4451040" cy="41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3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2162-296D-8C41-8029-B8D9FEBA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need to shoot bullets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9B1B-598B-294A-BDB9-EA68C0A43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384"/>
            <a:ext cx="4870622" cy="52639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Things to consider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How will the bullet look like?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In which direction will the bullet travel in?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How often should the bullet be fired? Every second? Every 3 seconds?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What happens when bullet hits the enemy?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56A6A0-E930-5A4A-92AA-F03B56CB2095}"/>
              </a:ext>
            </a:extLst>
          </p:cNvPr>
          <p:cNvSpPr txBox="1">
            <a:spLocks/>
          </p:cNvSpPr>
          <p:nvPr/>
        </p:nvSpPr>
        <p:spPr>
          <a:xfrm>
            <a:off x="5766487" y="1433383"/>
            <a:ext cx="6268993" cy="5263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dirty="0"/>
              <a:t>Solution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Define a bullet in </a:t>
            </a:r>
            <a:r>
              <a:rPr lang="en-US" dirty="0" err="1">
                <a:solidFill>
                  <a:srgbClr val="FF0000"/>
                </a:solidFill>
              </a:rPr>
              <a:t>TowerDefenseFactory</a:t>
            </a:r>
            <a:endParaRPr lang="en-US" dirty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Direction of the enemy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Define a timer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Enemy loses health or dies</a:t>
            </a:r>
          </a:p>
        </p:txBody>
      </p:sp>
    </p:spTree>
    <p:extLst>
      <p:ext uri="{BB962C8B-B14F-4D97-AF65-F5344CB8AC3E}">
        <p14:creationId xmlns:p14="http://schemas.microsoft.com/office/powerpoint/2010/main" val="1623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74BA-B13F-1B4A-9726-F309BEEA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bullet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7EEC93-D315-5441-85D9-F90830703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721" y="2316637"/>
            <a:ext cx="10562270" cy="32915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E1B356-3A10-354B-AF44-E077C4D38AD0}"/>
              </a:ext>
            </a:extLst>
          </p:cNvPr>
          <p:cNvSpPr txBox="1">
            <a:spLocks/>
          </p:cNvSpPr>
          <p:nvPr/>
        </p:nvSpPr>
        <p:spPr>
          <a:xfrm>
            <a:off x="665721" y="15353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TowerDefenseFactory.java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8DC06-888E-0C4D-9FBE-3408B973845C}"/>
              </a:ext>
            </a:extLst>
          </p:cNvPr>
          <p:cNvGrpSpPr/>
          <p:nvPr/>
        </p:nvGrpSpPr>
        <p:grpSpPr>
          <a:xfrm>
            <a:off x="7889789" y="531931"/>
            <a:ext cx="3818238" cy="3569411"/>
            <a:chOff x="8186351" y="865677"/>
            <a:chExt cx="3818238" cy="3569411"/>
          </a:xfrm>
        </p:grpSpPr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63C14CC3-7202-1846-AA7B-EDA67EECEB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67665" y="2389445"/>
              <a:ext cx="2855611" cy="1235676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F27169-666C-3345-812E-EBC29D935382}"/>
                </a:ext>
              </a:extLst>
            </p:cNvPr>
            <p:cNvSpPr txBox="1"/>
            <p:nvPr/>
          </p:nvSpPr>
          <p:spPr>
            <a:xfrm>
              <a:off x="8186351" y="865677"/>
              <a:ext cx="381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Make sure images of bullets are placed under the correct folder!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5F4A2E-B1D3-9049-A65B-B586D2EFACEC}"/>
              </a:ext>
            </a:extLst>
          </p:cNvPr>
          <p:cNvSpPr txBox="1">
            <a:spLocks/>
          </p:cNvSpPr>
          <p:nvPr/>
        </p:nvSpPr>
        <p:spPr>
          <a:xfrm>
            <a:off x="665720" y="5886696"/>
            <a:ext cx="10688079" cy="97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 to know </a:t>
            </a:r>
            <a:r>
              <a:rPr lang="en-US" dirty="0">
                <a:solidFill>
                  <a:srgbClr val="FF0000"/>
                </a:solidFill>
              </a:rPr>
              <a:t>which tower </a:t>
            </a:r>
            <a:r>
              <a:rPr lang="en-US" dirty="0"/>
              <a:t>the bullet is fired from, </a:t>
            </a:r>
            <a:r>
              <a:rPr lang="en-US" dirty="0">
                <a:solidFill>
                  <a:srgbClr val="FF0000"/>
                </a:solidFill>
              </a:rPr>
              <a:t>which enemy</a:t>
            </a:r>
            <a:r>
              <a:rPr lang="en-US" dirty="0"/>
              <a:t> it is trying to hit </a:t>
            </a:r>
          </a:p>
        </p:txBody>
      </p:sp>
    </p:spTree>
    <p:extLst>
      <p:ext uri="{BB962C8B-B14F-4D97-AF65-F5344CB8AC3E}">
        <p14:creationId xmlns:p14="http://schemas.microsoft.com/office/powerpoint/2010/main" val="39224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B42F-14B9-E64F-80EF-17DA3DEB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bullet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98B594-1ED9-E349-B4D5-233AB3FE3B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TowerDefenseFactory.java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7B5C4-7138-E545-87E7-FDE4F8AA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9023"/>
            <a:ext cx="8861855" cy="41138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3CD727D-EA5C-924B-8736-12060DA1E32F}"/>
              </a:ext>
            </a:extLst>
          </p:cNvPr>
          <p:cNvGrpSpPr/>
          <p:nvPr/>
        </p:nvGrpSpPr>
        <p:grpSpPr>
          <a:xfrm>
            <a:off x="5474045" y="883703"/>
            <a:ext cx="5169244" cy="4404990"/>
            <a:chOff x="5770607" y="1217449"/>
            <a:chExt cx="5169244" cy="4404990"/>
          </a:xfrm>
        </p:grpSpPr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418C1618-8C0D-7D46-92BA-563AF2EC3F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96254" y="2353168"/>
              <a:ext cx="3943624" cy="259491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057FCF-684A-5045-8D83-4C0D282E80A2}"/>
                </a:ext>
              </a:extLst>
            </p:cNvPr>
            <p:cNvSpPr txBox="1"/>
            <p:nvPr/>
          </p:nvSpPr>
          <p:spPr>
            <a:xfrm>
              <a:off x="6355493" y="1217449"/>
              <a:ext cx="4584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Need to create </a:t>
              </a:r>
              <a:r>
                <a:rPr lang="en-US" dirty="0" err="1">
                  <a:solidFill>
                    <a:srgbClr val="FF0000"/>
                  </a:solidFill>
                </a:rPr>
                <a:t>BulletComponent.java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00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B42F-14B9-E64F-80EF-17DA3DEB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386845"/>
            <a:ext cx="10515600" cy="1325563"/>
          </a:xfrm>
        </p:spPr>
        <p:txBody>
          <a:bodyPr/>
          <a:lstStyle/>
          <a:p>
            <a:r>
              <a:rPr lang="en-US" dirty="0"/>
              <a:t>DEFINE a bullet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98B594-1ED9-E349-B4D5-233AB3FE3B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1573" y="13600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BulletComponent.java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E43600-A956-C943-B1FF-1A1F801E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8" y="386845"/>
            <a:ext cx="7821827" cy="58581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FD5AEB4-DAE9-3441-8E11-4DBB4A3F9B06}"/>
              </a:ext>
            </a:extLst>
          </p:cNvPr>
          <p:cNvGrpSpPr/>
          <p:nvPr/>
        </p:nvGrpSpPr>
        <p:grpSpPr>
          <a:xfrm>
            <a:off x="6203093" y="722229"/>
            <a:ext cx="5143503" cy="465598"/>
            <a:chOff x="2786451" y="1217717"/>
            <a:chExt cx="5143503" cy="465598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A9A8EBCB-15DE-E44B-B24E-D6FB5D23C47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86451" y="1217717"/>
              <a:ext cx="3348683" cy="46559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77DEB7-3AD7-A345-950D-C5776FF4B70C}"/>
                </a:ext>
              </a:extLst>
            </p:cNvPr>
            <p:cNvSpPr txBox="1"/>
            <p:nvPr/>
          </p:nvSpPr>
          <p:spPr>
            <a:xfrm>
              <a:off x="5734571" y="1294807"/>
              <a:ext cx="2195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Check imports!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537FC-29DB-DD40-AADE-F9DCF2AE47B2}"/>
              </a:ext>
            </a:extLst>
          </p:cNvPr>
          <p:cNvGrpSpPr/>
          <p:nvPr/>
        </p:nvGrpSpPr>
        <p:grpSpPr>
          <a:xfrm>
            <a:off x="7772400" y="3961229"/>
            <a:ext cx="3435179" cy="623127"/>
            <a:chOff x="4754267" y="1313982"/>
            <a:chExt cx="3435179" cy="623127"/>
          </a:xfrm>
        </p:grpSpPr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B3C42309-891B-8B42-8AF4-A680CF7445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54267" y="1683314"/>
              <a:ext cx="1380868" cy="25379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C33C51-60EC-6B46-964A-53542C308A14}"/>
                </a:ext>
              </a:extLst>
            </p:cNvPr>
            <p:cNvSpPr txBox="1"/>
            <p:nvPr/>
          </p:nvSpPr>
          <p:spPr>
            <a:xfrm>
              <a:off x="5994063" y="1313982"/>
              <a:ext cx="2195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61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8FE0-EEEE-BE4F-B158-62ADC5E1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0: What Entities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C8239-D5B0-6B45-B7D5-ED8685F0C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Tower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TowerBase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Enemy</a:t>
            </a:r>
          </a:p>
          <a:p>
            <a:pPr>
              <a:lnSpc>
                <a:spcPct val="150000"/>
              </a:lnSpc>
            </a:pPr>
            <a:r>
              <a:rPr lang="en-US" dirty="0"/>
              <a:t>Projectiles fired from Tower</a:t>
            </a:r>
          </a:p>
          <a:p>
            <a:pPr>
              <a:lnSpc>
                <a:spcPct val="150000"/>
              </a:lnSpc>
            </a:pPr>
            <a:r>
              <a:rPr lang="en-US" dirty="0"/>
              <a:t>Everything to be placed on a Tiled Map!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Map has paths that enemies can walk on</a:t>
            </a:r>
          </a:p>
        </p:txBody>
      </p:sp>
      <p:pic>
        <p:nvPicPr>
          <p:cNvPr id="5" name="Picture 4" descr="A picture containing toiletry&#10;&#10;Description automatically generated">
            <a:extLst>
              <a:ext uri="{FF2B5EF4-FFF2-40B4-BE49-F238E27FC236}">
                <a16:creationId xmlns:a16="http://schemas.microsoft.com/office/drawing/2014/main" id="{A7785415-16B9-D947-959A-772567C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4" y="1513236"/>
            <a:ext cx="933895" cy="933895"/>
          </a:xfrm>
          <a:prstGeom prst="rect">
            <a:avLst/>
          </a:prstGeom>
        </p:spPr>
      </p:pic>
      <p:pic>
        <p:nvPicPr>
          <p:cNvPr id="7" name="Picture 6" descr="A picture containing toiletry, cosmetic&#10;&#10;Description automatically generated">
            <a:extLst>
              <a:ext uri="{FF2B5EF4-FFF2-40B4-BE49-F238E27FC236}">
                <a16:creationId xmlns:a16="http://schemas.microsoft.com/office/drawing/2014/main" id="{21A2A95D-E2CC-1144-88DE-FCB8433EF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863" y="1513236"/>
            <a:ext cx="933895" cy="933895"/>
          </a:xfrm>
          <a:prstGeom prst="rect">
            <a:avLst/>
          </a:prstGeom>
        </p:spPr>
      </p:pic>
      <p:pic>
        <p:nvPicPr>
          <p:cNvPr id="9" name="Picture 8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68A27B0F-818D-B243-97FD-21013EB67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198" y="3197052"/>
            <a:ext cx="933895" cy="933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FE92B-0BFD-954C-9F74-C20EEE3CA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819" y="3275887"/>
            <a:ext cx="776224" cy="776224"/>
          </a:xfrm>
          <a:prstGeom prst="rect">
            <a:avLst/>
          </a:pr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647566E-D99F-6149-9560-C3C18D26C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68822"/>
            <a:ext cx="1047104" cy="1047104"/>
          </a:xfrm>
          <a:prstGeom prst="rect">
            <a:avLst/>
          </a:prstGeom>
        </p:spPr>
      </p:pic>
      <p:pic>
        <p:nvPicPr>
          <p:cNvPr id="15" name="Picture 14" descr="A red and white flag&#10;&#10;Description automatically generated with low confidence">
            <a:extLst>
              <a:ext uri="{FF2B5EF4-FFF2-40B4-BE49-F238E27FC236}">
                <a16:creationId xmlns:a16="http://schemas.microsoft.com/office/drawing/2014/main" id="{B5D871E2-C6E2-014C-8274-C6FBEF663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0662" y="3968822"/>
            <a:ext cx="1047104" cy="1047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D669C-1350-224A-8F4A-58E8FC597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1813" y="1575254"/>
            <a:ext cx="916619" cy="916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C3A82A-284A-064B-BD1D-273E1ADF9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7766" y="5047492"/>
            <a:ext cx="1272954" cy="10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1F7D-2D43-4A47-80C5-BF23B292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bullet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73C2C-7CBD-EF46-8934-DF11B621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BulletComponent.java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Bullet</a:t>
            </a:r>
            <a:r>
              <a:rPr lang="en-US" dirty="0"/>
              <a:t> always </a:t>
            </a:r>
            <a:r>
              <a:rPr lang="en-US" dirty="0">
                <a:solidFill>
                  <a:srgbClr val="FF0000"/>
                </a:solidFill>
              </a:rPr>
              <a:t>travels to the enemy </a:t>
            </a:r>
            <a:r>
              <a:rPr lang="en-US" dirty="0"/>
              <a:t>at some </a:t>
            </a:r>
            <a:r>
              <a:rPr lang="en-US" dirty="0">
                <a:solidFill>
                  <a:srgbClr val="FF0000"/>
                </a:solidFill>
              </a:rPr>
              <a:t>constant speed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ALWAYS </a:t>
            </a:r>
            <a:r>
              <a:rPr lang="en-US" dirty="0"/>
              <a:t>=&gt; write in function </a:t>
            </a:r>
            <a:r>
              <a:rPr lang="en-US" dirty="0" err="1">
                <a:solidFill>
                  <a:srgbClr val="FF0000"/>
                </a:solidFill>
              </a:rPr>
              <a:t>onUpdate</a:t>
            </a:r>
            <a:r>
              <a:rPr lang="en-US" dirty="0">
                <a:solidFill>
                  <a:srgbClr val="FF0000"/>
                </a:solidFill>
              </a:rPr>
              <a:t>(double </a:t>
            </a:r>
            <a:r>
              <a:rPr lang="en-US" dirty="0" err="1">
                <a:solidFill>
                  <a:srgbClr val="FF0000"/>
                </a:solidFill>
              </a:rPr>
              <a:t>tpf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F501C-673F-3F49-8970-B866642B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86645"/>
            <a:ext cx="10736699" cy="18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C7FE-BEFE-6D4D-A1A2-C489B463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 the bullet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01D01-97D9-CE46-8BEE-3F5B8FD9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687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Tower</a:t>
            </a:r>
            <a:r>
              <a:rPr lang="en-US" dirty="0"/>
              <a:t> shoots/spawns a </a:t>
            </a:r>
            <a:r>
              <a:rPr lang="en-US" dirty="0">
                <a:solidFill>
                  <a:srgbClr val="FF0000"/>
                </a:solidFill>
              </a:rPr>
              <a:t>bullet</a:t>
            </a:r>
            <a:r>
              <a:rPr lang="en-US" dirty="0"/>
              <a:t> at the </a:t>
            </a:r>
            <a:r>
              <a:rPr lang="en-US" dirty="0">
                <a:solidFill>
                  <a:srgbClr val="FF0000"/>
                </a:solidFill>
              </a:rPr>
              <a:t>nearest enemy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B9DDC-C82D-774D-99D1-609FA1BE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4" y="2507434"/>
            <a:ext cx="11835751" cy="36585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532EA1-778E-8E40-ABB7-6FAB5A7D31CC}"/>
              </a:ext>
            </a:extLst>
          </p:cNvPr>
          <p:cNvCxnSpPr/>
          <p:nvPr/>
        </p:nvCxnSpPr>
        <p:spPr>
          <a:xfrm>
            <a:off x="2335427" y="5412259"/>
            <a:ext cx="25207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53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E300-1F12-784D-8447-9A6BFA36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 the bullet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35DF-6D39-8B44-9C69-26C483E2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360"/>
            <a:ext cx="10515600" cy="4351338"/>
          </a:xfrm>
        </p:spPr>
        <p:txBody>
          <a:bodyPr/>
          <a:lstStyle/>
          <a:p>
            <a:r>
              <a:rPr lang="en-US" dirty="0" err="1"/>
              <a:t>TowerComponent.java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Tower</a:t>
            </a:r>
            <a:r>
              <a:rPr lang="en-US" dirty="0"/>
              <a:t> shoots/spawns a </a:t>
            </a:r>
            <a:r>
              <a:rPr lang="en-US" dirty="0">
                <a:solidFill>
                  <a:srgbClr val="FF0000"/>
                </a:solidFill>
              </a:rPr>
              <a:t>bullet</a:t>
            </a:r>
            <a:r>
              <a:rPr lang="en-US" dirty="0"/>
              <a:t> at the </a:t>
            </a:r>
            <a:r>
              <a:rPr lang="en-US" dirty="0">
                <a:solidFill>
                  <a:srgbClr val="FF0000"/>
                </a:solidFill>
              </a:rPr>
              <a:t>nearest enemy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06F1E-DAAE-1A4F-9977-921C5D0F2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7423"/>
            <a:ext cx="10357022" cy="39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4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ED8C-1A3A-C745-B9F0-03AB1CC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too many bullet!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403F-E48E-164F-86C4-39335E941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736" y="1622725"/>
            <a:ext cx="5163064" cy="487014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Reason: we are creating a </a:t>
            </a:r>
            <a:r>
              <a:rPr lang="en-US" dirty="0">
                <a:solidFill>
                  <a:srgbClr val="FF0000"/>
                </a:solidFill>
              </a:rPr>
              <a:t>new bullet </a:t>
            </a:r>
            <a:r>
              <a:rPr lang="en-US" dirty="0"/>
              <a:t>whenever </a:t>
            </a:r>
            <a:r>
              <a:rPr lang="en-US" dirty="0">
                <a:solidFill>
                  <a:srgbClr val="FF0000"/>
                </a:solidFill>
              </a:rPr>
              <a:t>shoot() </a:t>
            </a:r>
            <a:r>
              <a:rPr lang="en-US" dirty="0"/>
              <a:t>is called</a:t>
            </a:r>
          </a:p>
          <a:p>
            <a:pPr>
              <a:lnSpc>
                <a:spcPct val="150000"/>
              </a:lnSpc>
            </a:pPr>
            <a:r>
              <a:rPr lang="en-US" dirty="0"/>
              <a:t>Calling </a:t>
            </a:r>
            <a:r>
              <a:rPr lang="en-US" dirty="0">
                <a:solidFill>
                  <a:srgbClr val="FF0000"/>
                </a:solidFill>
              </a:rPr>
              <a:t>shoot() </a:t>
            </a:r>
            <a:r>
              <a:rPr lang="en-US" dirty="0"/>
              <a:t>is inside </a:t>
            </a:r>
            <a:r>
              <a:rPr lang="en-US" dirty="0" err="1">
                <a:solidFill>
                  <a:srgbClr val="FF0000"/>
                </a:solidFill>
              </a:rPr>
              <a:t>onUpdate</a:t>
            </a:r>
            <a:r>
              <a:rPr lang="en-US" dirty="0">
                <a:solidFill>
                  <a:srgbClr val="FF0000"/>
                </a:solidFill>
              </a:rPr>
              <a:t>(double </a:t>
            </a:r>
            <a:r>
              <a:rPr lang="en-US" dirty="0" err="1">
                <a:solidFill>
                  <a:srgbClr val="FF0000"/>
                </a:solidFill>
              </a:rPr>
              <a:t>tpf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, which means we are creating a new bullet every frame!</a:t>
            </a:r>
          </a:p>
          <a:p>
            <a:pPr>
              <a:lnSpc>
                <a:spcPct val="150000"/>
              </a:lnSpc>
            </a:pPr>
            <a:r>
              <a:rPr lang="en-US" dirty="0"/>
              <a:t>Solution: create a </a:t>
            </a:r>
            <a:r>
              <a:rPr lang="en-US" dirty="0">
                <a:solidFill>
                  <a:srgbClr val="FF0000"/>
                </a:solidFill>
              </a:rPr>
              <a:t>shoot timer </a:t>
            </a:r>
            <a:r>
              <a:rPr lang="en-US" dirty="0"/>
              <a:t>so bullets are fired periodically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6103A-2B15-364D-B9B7-E735FEB0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3" y="1622726"/>
            <a:ext cx="4845908" cy="30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1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A05B0F72-9E9F-AD48-8591-A55B4F94E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F6F869-F143-4607-BEE5-AA6FEB71E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29" y="254882"/>
            <a:ext cx="2063695" cy="2594445"/>
            <a:chOff x="438029" y="254882"/>
            <a:chExt cx="2063695" cy="2594445"/>
          </a:xfrm>
        </p:grpSpPr>
        <p:sp useBgFill="1">
          <p:nvSpPr>
            <p:cNvPr id="23" name="Graphic 10">
              <a:extLst>
                <a:ext uri="{FF2B5EF4-FFF2-40B4-BE49-F238E27FC236}">
                  <a16:creationId xmlns:a16="http://schemas.microsoft.com/office/drawing/2014/main" id="{C75470B2-BBA7-4280-A6F6-FAE9E9F1C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59425" y="99503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4" name="Oval 23">
              <a:extLst>
                <a:ext uri="{FF2B5EF4-FFF2-40B4-BE49-F238E27FC236}">
                  <a16:creationId xmlns:a16="http://schemas.microsoft.com/office/drawing/2014/main" id="{9A54C6CC-DDAA-4A39-ADF6-3C8475C59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286000" y="1378534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5" name="Oval 24">
              <a:extLst>
                <a:ext uri="{FF2B5EF4-FFF2-40B4-BE49-F238E27FC236}">
                  <a16:creationId xmlns:a16="http://schemas.microsoft.com/office/drawing/2014/main" id="{714358CC-CF77-4F38-89E2-D6A3ABD0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8029" y="25488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0CB44DA0-4772-4F1E-982F-12BAC7C5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38200" y="2514942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A023D2-327C-294E-BDFC-E83740B5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28905"/>
            <a:ext cx="914400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1: Creating a Tiled Map</a:t>
            </a:r>
          </a:p>
        </p:txBody>
      </p:sp>
    </p:spTree>
    <p:extLst>
      <p:ext uri="{BB962C8B-B14F-4D97-AF65-F5344CB8AC3E}">
        <p14:creationId xmlns:p14="http://schemas.microsoft.com/office/powerpoint/2010/main" val="91842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E4EC-90AE-B448-A604-9F5C05EF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0229"/>
            <a:ext cx="10515600" cy="1325563"/>
          </a:xfrm>
        </p:spPr>
        <p:txBody>
          <a:bodyPr/>
          <a:lstStyle/>
          <a:p>
            <a:r>
              <a:rPr lang="en-US" dirty="0"/>
              <a:t>Step 2: Creating a </a:t>
            </a:r>
            <a:r>
              <a:rPr lang="en-US" dirty="0" err="1"/>
              <a:t>TowerSelectionBox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3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5817-38AD-0C45-B9CC-94949ECA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TowerSelectionBox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B946D-ABC2-A645-A7C0-03C200D3C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box needs: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list of towers</a:t>
            </a:r>
          </a:p>
          <a:p>
            <a:pPr>
              <a:lnSpc>
                <a:spcPct val="150000"/>
              </a:lnSpc>
            </a:pPr>
            <a:r>
              <a:rPr lang="en-US" dirty="0"/>
              <a:t>Each tower needs: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Name, image, cost,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8A3AC-C556-334F-B1C0-30B5E7E3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124" y="3429000"/>
            <a:ext cx="1175004" cy="16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2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D3F3-AB70-1744-83AF-D7058D69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72F1A-200C-E548-B3D0-2D7A4ACB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524"/>
            <a:ext cx="3871055" cy="187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C8F0D5-7B56-E84E-B0B1-B79C46A5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47" y="387461"/>
            <a:ext cx="3335338" cy="61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1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294-16D9-C641-A896-222F9743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files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D9923-8DFC-744A-99C9-F9A7E241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7567"/>
            <a:ext cx="5020472" cy="2663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F27F5-FB3D-A740-828C-54153DE4D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477" y="2137567"/>
            <a:ext cx="5193323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5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8CA-B4C6-1C48-A315-22774653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HBox</a:t>
            </a:r>
            <a:r>
              <a:rPr lang="en-US" dirty="0"/>
              <a:t> vs </a:t>
            </a:r>
            <a:r>
              <a:rPr lang="en-US" dirty="0" err="1"/>
              <a:t>VBox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6823-C40B-824C-8141-2DCA7BDC6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8880"/>
            <a:ext cx="900074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Both layout their children in a singe line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HBox</a:t>
            </a:r>
            <a:r>
              <a:rPr lang="en-US" dirty="0"/>
              <a:t>: one single horizontal row from left to right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VBox</a:t>
            </a:r>
            <a:r>
              <a:rPr lang="en-US" dirty="0"/>
              <a:t>: one single vertical column from top to bottom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C4B2B-AB23-7044-83EB-0349A25B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22" y="5433759"/>
            <a:ext cx="71247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09433-CD1A-C542-97A2-EAAE780F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00" y="2396617"/>
            <a:ext cx="1117600" cy="250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6FD4C-9867-1242-8314-60B912BF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246" y="1698880"/>
            <a:ext cx="2222754" cy="313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1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6C9E-4612-7747-A850-53F42DA6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72597-E5B2-2740-98CE-B27D1831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An easy-to-understand format for storing and moving data</a:t>
            </a:r>
          </a:p>
          <a:p>
            <a:pPr>
              <a:lnSpc>
                <a:spcPct val="150000"/>
              </a:lnSpc>
            </a:pPr>
            <a:r>
              <a:rPr lang="en-US" dirty="0"/>
              <a:t>Data is in </a:t>
            </a:r>
            <a:r>
              <a:rPr lang="en-US" b="1" dirty="0"/>
              <a:t>name-value</a:t>
            </a:r>
            <a:r>
              <a:rPr lang="en-US" dirty="0"/>
              <a:t> pairs</a:t>
            </a:r>
          </a:p>
          <a:p>
            <a:pPr>
              <a:lnSpc>
                <a:spcPct val="150000"/>
              </a:lnSpc>
            </a:pPr>
            <a:r>
              <a:rPr lang="en-US" dirty="0"/>
              <a:t>Data is separated by commas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628E2-1759-1E4C-8888-4660B9A1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07561"/>
            <a:ext cx="6139591" cy="23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4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XOVTI">
  <a:themeElements>
    <a:clrScheme name="AnalogousFromLightSeedLeftStep">
      <a:dk1>
        <a:srgbClr val="000000"/>
      </a:dk1>
      <a:lt1>
        <a:srgbClr val="FFFFFF"/>
      </a:lt1>
      <a:dk2>
        <a:srgbClr val="412A24"/>
      </a:dk2>
      <a:lt2>
        <a:srgbClr val="E8E2E3"/>
      </a:lt2>
      <a:accent1>
        <a:srgbClr val="80AAA3"/>
      </a:accent1>
      <a:accent2>
        <a:srgbClr val="74AC8C"/>
      </a:accent2>
      <a:accent3>
        <a:srgbClr val="7EAA7E"/>
      </a:accent3>
      <a:accent4>
        <a:srgbClr val="8BAB74"/>
      </a:accent4>
      <a:accent5>
        <a:srgbClr val="9EA57C"/>
      </a:accent5>
      <a:accent6>
        <a:srgbClr val="AEA076"/>
      </a:accent6>
      <a:hlink>
        <a:srgbClr val="AE6974"/>
      </a:hlink>
      <a:folHlink>
        <a:srgbClr val="7F7F7F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563</Words>
  <Application>Microsoft Macintosh PowerPoint</Application>
  <PresentationFormat>Widescreen</PresentationFormat>
  <Paragraphs>90</Paragraphs>
  <Slides>23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 New</vt:lpstr>
      <vt:lpstr>Open sans</vt:lpstr>
      <vt:lpstr>Segoe UI</vt:lpstr>
      <vt:lpstr>MinimalXOVTI</vt:lpstr>
      <vt:lpstr>Tower Defense</vt:lpstr>
      <vt:lpstr>Step 0: What Entities do we need?</vt:lpstr>
      <vt:lpstr>Step 1: Creating a Tiled Map</vt:lpstr>
      <vt:lpstr>Step 2: Creating a TowerSelectionBox</vt:lpstr>
      <vt:lpstr>TowerSelectionBox</vt:lpstr>
      <vt:lpstr>Assets required</vt:lpstr>
      <vt:lpstr>Java files required</vt:lpstr>
      <vt:lpstr>HBox vs VBox</vt:lpstr>
      <vt:lpstr>What is JSON?</vt:lpstr>
      <vt:lpstr>PowerPoint Presentation</vt:lpstr>
      <vt:lpstr>More on Towers…</vt:lpstr>
      <vt:lpstr>DEFINE an enemy</vt:lpstr>
      <vt:lpstr>SPAWN a dummy enemy</vt:lpstr>
      <vt:lpstr>To make towers TURN to enemies</vt:lpstr>
      <vt:lpstr>PowerPoint Presentation</vt:lpstr>
      <vt:lpstr>Towers need to shoot bullets</vt:lpstr>
      <vt:lpstr>DEFINE a bullet</vt:lpstr>
      <vt:lpstr>DEFINE a bullet</vt:lpstr>
      <vt:lpstr>DEFINE a bullet</vt:lpstr>
      <vt:lpstr>DEFINE a bullet</vt:lpstr>
      <vt:lpstr>SHOOT the bullet</vt:lpstr>
      <vt:lpstr>SHOOT the bullet</vt:lpstr>
      <vt:lpstr>Problem: too many bullet!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</dc:title>
  <dc:creator>Karina Sang</dc:creator>
  <cp:lastModifiedBy>Karina Sang</cp:lastModifiedBy>
  <cp:revision>18</cp:revision>
  <dcterms:created xsi:type="dcterms:W3CDTF">2023-04-10T21:36:25Z</dcterms:created>
  <dcterms:modified xsi:type="dcterms:W3CDTF">2023-05-23T05:56:57Z</dcterms:modified>
</cp:coreProperties>
</file>